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397" r:id="rId4"/>
    <p:sldId id="382" r:id="rId5"/>
    <p:sldId id="398" r:id="rId6"/>
    <p:sldId id="415" r:id="rId7"/>
    <p:sldId id="406" r:id="rId8"/>
    <p:sldId id="399" r:id="rId9"/>
    <p:sldId id="416" r:id="rId10"/>
    <p:sldId id="410" r:id="rId11"/>
    <p:sldId id="417" r:id="rId12"/>
    <p:sldId id="396" r:id="rId13"/>
  </p:sldIdLst>
  <p:sldSz cx="18288000" cy="10287000"/>
  <p:notesSz cx="6858000" cy="9144000"/>
  <p:embeddedFontLst>
    <p:embeddedFont>
      <p:font typeface="字由点字倔强黑" panose="02010600030101010101" charset="-122"/>
      <p:regular r:id="rId15"/>
    </p:embeddedFont>
    <p:embeddedFont>
      <p:font typeface="等线" panose="02010600030101010101" pitchFamily="2" charset="-122"/>
      <p:regular r:id="rId16"/>
      <p:bold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微软雅黑" panose="020B0503020204020204" pitchFamily="34" charset="-122"/>
      <p:regular r:id="rId18"/>
      <p:bold r:id="rId19"/>
    </p:embeddedFont>
  </p:embeddedFontLst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子锋 林" initials="子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87078" autoAdjust="0"/>
  </p:normalViewPr>
  <p:slideViewPr>
    <p:cSldViewPr showGuides="1">
      <p:cViewPr varScale="1">
        <p:scale>
          <a:sx n="93" d="100"/>
          <a:sy n="93" d="100"/>
        </p:scale>
        <p:origin x="1122" y="90"/>
      </p:cViewPr>
      <p:guideLst>
        <p:guide orient="horz" pos="2141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jun Lee" userId="ba2d9a24ccc042b8" providerId="LiveId" clId="{FB079809-9267-490B-876A-128CFF5694B3}"/>
    <pc:docChg chg="modSld">
      <pc:chgData name="Wenjun Lee" userId="ba2d9a24ccc042b8" providerId="LiveId" clId="{FB079809-9267-490B-876A-128CFF5694B3}" dt="2025-06-06T00:47:09.005" v="2"/>
      <pc:docMkLst>
        <pc:docMk/>
      </pc:docMkLst>
      <pc:sldChg chg="modAnim">
        <pc:chgData name="Wenjun Lee" userId="ba2d9a24ccc042b8" providerId="LiveId" clId="{FB079809-9267-490B-876A-128CFF5694B3}" dt="2025-06-06T00:47:09.005" v="2"/>
        <pc:sldMkLst>
          <pc:docMk/>
          <pc:sldMk cId="1956177044" sldId="4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3A9DF-4366-40FF-828D-695276E12473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0309-BC27-4090-97B4-AF3D4BCA14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0309-BC27-4090-97B4-AF3D4BCA145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58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25A2F-A082-CAE0-533C-7D0F368C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1B1401-F340-456F-8FA0-FC4DE484A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E1B1CE-64C0-C279-783F-722144B7B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EF0D0-3CF8-7AAC-9D50-61A5F9E879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213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B1C4C-61BB-4631-7CC9-C04046998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C205C1-67CA-BB6F-D5A3-367128600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401255-0A88-6824-0EE9-73E5C6C48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983E9A-EC82-DED3-F5AE-A3F754D6B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010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0ED5-C683-51F4-0876-F94687D3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EC1F23-7A65-E051-6761-FE6D16328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ACDC2F-910A-649F-2E67-D3BEB36E9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A8FB47-33F3-14F0-C871-FB70FF4F6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74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22F66-87CF-E59E-B052-FF6F1C3B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69CB0E-AC20-FFE6-D310-CC640C4A4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2B9653-4E24-884E-3146-AD3A0BB36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每条边处理需要：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O(V)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+ O(E)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次并查集操作</a:t>
            </a:r>
          </a:p>
          <a:p>
            <a:pPr>
              <a:buNone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每次并查集查询时间复杂度为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O(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α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29698A-B85A-BADB-2EA7-3F1A59FBB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33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8D89B-85E1-CD4E-D908-5CE9C2F4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7C0684-31C6-3A98-B1F4-DBBDC2AAD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A0251E-7731-1ECF-9B3E-F0B0FCAA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性质 因为环边一定不是桥，所以桥一定是树边，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因此可以将问题转化为找到所有环边的数量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37BFD-F575-F04A-1718-AA569BE59D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12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08299-F397-1AA3-FCB6-A7D90A7C7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CB4A33-B5B6-03D2-8540-6274A26C8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078F36-2B38-8577-A62B-EDE2E9CAD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O((V + E)α(V))</a:t>
            </a:r>
          </a:p>
          <a:p>
            <a:pPr fontAlgn="base"/>
            <a:endParaRPr lang="pt-BR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A08AC2-4A5A-AF7A-129F-F40B5BD4D3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45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521C-E162-9FB3-1C96-D5169ADA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DCE844-2578-F229-2A7A-044378A1D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D1CD94-E594-527C-73D5-5A2C3770B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2616C6-B3B0-5A74-1A22-DB64E9807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51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01BD-EFF1-217B-6EB9-113C9C2F5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35C0AE-281C-0B91-7C5A-953E97EA7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C873BD-056F-F3B1-2646-D997920BF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</a:p>
          <a:p>
            <a:pPr fontAlgn="base"/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队列操作导致跳跃式内存访问，而栈操作在连续内存区域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effectLst/>
              </a:rPr>
              <a:t>BFS</a:t>
            </a:r>
            <a:r>
              <a:rPr lang="zh-CN" altLang="en-US" b="1" dirty="0">
                <a:effectLst/>
              </a:rPr>
              <a:t>生成树的高度确实显著低于</a:t>
            </a:r>
            <a:r>
              <a:rPr lang="en-US" altLang="zh-CN" b="1" dirty="0">
                <a:effectLst/>
              </a:rPr>
              <a:t>DFS</a:t>
            </a:r>
          </a:p>
          <a:p>
            <a:pPr fontAlgn="base"/>
            <a:endParaRPr lang="en-US" altLang="zh-CN" b="1" dirty="0">
              <a:effectLst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EABD2A-832B-B450-5A04-8ACD2292A5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1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A132E-12ED-6BDC-78E9-F663996F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745C8E-D367-4A75-17A8-C1D050399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D250EB-5F63-410E-7AE0-98188C41D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b="1" dirty="0">
                <a:effectLst/>
              </a:rPr>
              <a:t>218</a:t>
            </a:r>
            <a:br>
              <a:rPr lang="en-US" altLang="zh-CN" b="1" dirty="0">
                <a:effectLst/>
              </a:rPr>
            </a:b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按秩合并破坏了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DFS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树原有的深度关系</a:t>
            </a:r>
            <a:endParaRPr lang="en-US" altLang="zh-CN" b="1" dirty="0">
              <a:effectLst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453BDE-5C49-1605-5142-917FB52189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14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48B5987-9647-4253-899C-3B9819D6D8A0}" type="datetime1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26.emf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34.png"/><Relationship Id="rId11" Type="http://schemas.openxmlformats.org/officeDocument/2006/relationships/image" Target="../media/image38.emf"/><Relationship Id="rId5" Type="http://schemas.openxmlformats.org/officeDocument/2006/relationships/image" Target="../media/image33.png"/><Relationship Id="rId10" Type="http://schemas.openxmlformats.org/officeDocument/2006/relationships/image" Target="../media/image37.emf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62286" cy="10287000"/>
          </a:xfrm>
          <a:custGeom>
            <a:avLst/>
            <a:gdLst/>
            <a:ahLst/>
            <a:cxnLst/>
            <a:rect l="l" t="t" r="r" b="b"/>
            <a:pathLst>
              <a:path w="6862286" h="10287000">
                <a:moveTo>
                  <a:pt x="0" y="0"/>
                </a:moveTo>
                <a:lnTo>
                  <a:pt x="6862286" y="0"/>
                </a:lnTo>
                <a:lnTo>
                  <a:pt x="6862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912265" y="5561898"/>
            <a:ext cx="9525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78745" y="6094730"/>
            <a:ext cx="4357370" cy="82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ctr">
              <a:lnSpc>
                <a:spcPts val="42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419735" y="508635"/>
            <a:ext cx="17334865" cy="444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39000" y="4152555"/>
            <a:ext cx="1155786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algn="ctr" rtl="0"/>
            <a:r>
              <a:rPr lang="zh-CN" altLang="en-US" sz="54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实验五 图论</a:t>
            </a:r>
            <a:r>
              <a:rPr lang="en-US" altLang="zh-CN" sz="54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 sz="54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桥</a:t>
            </a:r>
            <a:r>
              <a:rPr lang="zh-CN" altLang="en-US" sz="54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问题</a:t>
            </a:r>
            <a:r>
              <a:rPr lang="en-US" altLang="zh-CN" sz="8800" dirty="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3</a:t>
            </a:r>
            <a:endParaRPr lang="en-US" sz="8800" dirty="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0485" y="5540142"/>
            <a:ext cx="8178800" cy="78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汇报人：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sp>
        <p:nvSpPr>
          <p:cNvPr id="8" name="AutoShape 8"/>
          <p:cNvSpPr/>
          <p:nvPr/>
        </p:nvSpPr>
        <p:spPr>
          <a:xfrm>
            <a:off x="445135" y="9817735"/>
            <a:ext cx="17311370" cy="2349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9"/>
          <p:cNvSpPr/>
          <p:nvPr/>
        </p:nvSpPr>
        <p:spPr>
          <a:xfrm>
            <a:off x="445135" y="492760"/>
            <a:ext cx="28575" cy="932497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/>
          <p:cNvSpPr/>
          <p:nvPr/>
        </p:nvSpPr>
        <p:spPr>
          <a:xfrm>
            <a:off x="17728565" y="492125"/>
            <a:ext cx="6985" cy="93256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1"/>
          <a:stretch>
            <a:fillRect/>
          </a:stretch>
        </p:blipFill>
        <p:spPr>
          <a:xfrm>
            <a:off x="11293475" y="8877300"/>
            <a:ext cx="2041457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E720-C288-2A03-FB3E-DF1F465F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7820E1C8-9D31-D07F-93A7-DE412F358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5434" y="93927"/>
            <a:ext cx="5288352" cy="404766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A749093-35D6-C61B-D1DC-CD40C5CD2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2763" y="3947062"/>
            <a:ext cx="4933695" cy="37762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81D3E6-40EE-8131-2407-A32EBFA58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504173"/>
            <a:ext cx="5288352" cy="40476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891D4E-888E-10B8-25F3-9C3F4A0ED4FB}"/>
              </a:ext>
            </a:extLst>
          </p:cNvPr>
          <p:cNvSpPr txBox="1"/>
          <p:nvPr/>
        </p:nvSpPr>
        <p:spPr>
          <a:xfrm>
            <a:off x="11956361" y="9630424"/>
            <a:ext cx="624848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经过编译器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O2/O3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优化可以达到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级别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1297F1-9CDA-9DD5-B9CF-9EE38DAA5404}"/>
              </a:ext>
            </a:extLst>
          </p:cNvPr>
          <p:cNvSpPr txBox="1"/>
          <p:nvPr/>
        </p:nvSpPr>
        <p:spPr>
          <a:xfrm>
            <a:off x="-31649" y="396309"/>
            <a:ext cx="3657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15A9CF-F852-F99A-EC45-F2E8B3B7A2FC}"/>
              </a:ext>
            </a:extLst>
          </p:cNvPr>
          <p:cNvSpPr txBox="1"/>
          <p:nvPr/>
        </p:nvSpPr>
        <p:spPr>
          <a:xfrm>
            <a:off x="7406597" y="1923116"/>
            <a:ext cx="347480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E=V²/4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稠密图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O(V²)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29F6B3-CF44-B833-11BC-BDE1D5D9833A}"/>
              </a:ext>
            </a:extLst>
          </p:cNvPr>
          <p:cNvSpPr txBox="1"/>
          <p:nvPr/>
        </p:nvSpPr>
        <p:spPr>
          <a:xfrm>
            <a:off x="1898501" y="1889860"/>
            <a:ext cx="325273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E=V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稀疏图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O(V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2E4896-8C81-69C6-6854-1C1F2CA73A28}"/>
              </a:ext>
            </a:extLst>
          </p:cNvPr>
          <p:cNvSpPr txBox="1"/>
          <p:nvPr/>
        </p:nvSpPr>
        <p:spPr>
          <a:xfrm>
            <a:off x="3749144" y="624864"/>
            <a:ext cx="3526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时间复杂度：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O(V + E)</a:t>
            </a:r>
            <a:endParaRPr lang="zh-CN" altLang="en-US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E039DE-D1A7-4450-9E2C-C723BF497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59" y="2507305"/>
            <a:ext cx="5083614" cy="38909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A03ED2-9C64-8B4C-9B4E-4CDF4850C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3900" y="8404525"/>
            <a:ext cx="6071285" cy="110387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808C890-CD15-B675-0FF7-21DE13F47B13}"/>
              </a:ext>
            </a:extLst>
          </p:cNvPr>
          <p:cNvSpPr txBox="1"/>
          <p:nvPr/>
        </p:nvSpPr>
        <p:spPr>
          <a:xfrm>
            <a:off x="228600" y="1227306"/>
            <a:ext cx="36576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递推</a:t>
            </a: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DFS+</a:t>
            </a: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路径压缩</a:t>
            </a:r>
            <a:endParaRPr lang="en-US" altLang="zh-CN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595733-2BBC-1A82-F663-29F2D92FA931}"/>
              </a:ext>
            </a:extLst>
          </p:cNvPr>
          <p:cNvSpPr txBox="1"/>
          <p:nvPr/>
        </p:nvSpPr>
        <p:spPr>
          <a:xfrm>
            <a:off x="10134600" y="753751"/>
            <a:ext cx="226366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路径压缩对比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C1441B4-A2D1-B5B0-A7A5-1726B92F5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359" y="6492362"/>
            <a:ext cx="4957773" cy="379463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B741465-C3B3-70FD-A403-EBF180199E35}"/>
              </a:ext>
            </a:extLst>
          </p:cNvPr>
          <p:cNvSpPr txBox="1"/>
          <p:nvPr/>
        </p:nvSpPr>
        <p:spPr>
          <a:xfrm>
            <a:off x="32535" y="6107733"/>
            <a:ext cx="29718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DFS+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路径压缩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0841CB2-709B-4F44-5495-5435443139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5009" y="6285413"/>
            <a:ext cx="5228154" cy="400158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80F9E9F-19E2-B363-D0DA-E291E515E3F9}"/>
              </a:ext>
            </a:extLst>
          </p:cNvPr>
          <p:cNvSpPr txBox="1"/>
          <p:nvPr/>
        </p:nvSpPr>
        <p:spPr>
          <a:xfrm>
            <a:off x="12725400" y="7554772"/>
            <a:ext cx="493369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路径压缩在大规模数据下收益更大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284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F9E67-478C-677E-E7CA-72298850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64A5C6-CC87-D588-C7B7-A8A04D9393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B98D9B-82E8-DBC4-771D-487811DFE652}"/>
              </a:ext>
            </a:extLst>
          </p:cNvPr>
          <p:cNvSpPr txBox="1"/>
          <p:nvPr/>
        </p:nvSpPr>
        <p:spPr>
          <a:xfrm>
            <a:off x="12192000" y="3086100"/>
            <a:ext cx="557518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基准算法最慢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每次都要遍历整张图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B4D5B7-5BE4-2B00-7363-DCA9E5E15C61}"/>
              </a:ext>
            </a:extLst>
          </p:cNvPr>
          <p:cNvSpPr txBox="1"/>
          <p:nvPr/>
        </p:nvSpPr>
        <p:spPr>
          <a:xfrm>
            <a:off x="152400" y="419100"/>
            <a:ext cx="3657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09288-E7C2-310E-4F60-748F661A7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17" y="1738768"/>
            <a:ext cx="5352388" cy="40966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D89E6C-9571-BD1A-6EF4-22E267C0F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691" y="1653505"/>
            <a:ext cx="5575184" cy="426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74665FD-AD79-367B-CD01-A2FA027E2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481734"/>
            <a:ext cx="6324600" cy="484079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3E93BB6-ADCF-7B29-78F7-FBD7B4E75612}"/>
              </a:ext>
            </a:extLst>
          </p:cNvPr>
          <p:cNvSpPr txBox="1"/>
          <p:nvPr/>
        </p:nvSpPr>
        <p:spPr>
          <a:xfrm>
            <a:off x="10820400" y="6085713"/>
            <a:ext cx="590048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朴素并查集最慢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两个算法会导致巨大的树高，查找需遍历整条链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函数调用增加内存开销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B2A88A-BE5F-E818-7B98-5A1C3F9503AF}"/>
              </a:ext>
            </a:extLst>
          </p:cNvPr>
          <p:cNvSpPr txBox="1"/>
          <p:nvPr/>
        </p:nvSpPr>
        <p:spPr>
          <a:xfrm>
            <a:off x="10808764" y="8801100"/>
            <a:ext cx="45720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路径压缩在稠密图下收益更大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27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05224" cy="10287000"/>
          </a:xfrm>
          <a:custGeom>
            <a:avLst/>
            <a:gdLst/>
            <a:ahLst/>
            <a:cxnLst/>
            <a:rect l="l" t="t" r="r" b="b"/>
            <a:pathLst>
              <a:path w="7505224" h="10287000">
                <a:moveTo>
                  <a:pt x="0" y="0"/>
                </a:moveTo>
                <a:lnTo>
                  <a:pt x="7505224" y="0"/>
                </a:lnTo>
                <a:lnTo>
                  <a:pt x="75052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827135" y="3162300"/>
            <a:ext cx="7576820" cy="219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550"/>
              </a:lnSpc>
            </a:pPr>
            <a:r>
              <a:rPr lang="en-US" sz="1325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0020600040101010101" charset="-122"/>
                <a:sym typeface="字由点字典黑 Bold" panose="00020600040101010101" charset="-122"/>
              </a:rPr>
              <a:t>THANKS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445135" y="470535"/>
            <a:ext cx="17312640" cy="38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>
            <a:off x="445400" y="9817787"/>
            <a:ext cx="17283433" cy="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7"/>
          <p:cNvSpPr/>
          <p:nvPr/>
        </p:nvSpPr>
        <p:spPr>
          <a:xfrm>
            <a:off x="445400" y="473864"/>
            <a:ext cx="28575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8"/>
          <p:cNvSpPr/>
          <p:nvPr/>
        </p:nvSpPr>
        <p:spPr>
          <a:xfrm>
            <a:off x="17728833" y="473864"/>
            <a:ext cx="0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477875" y="5587365"/>
            <a:ext cx="2926080" cy="559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60"/>
              </a:lnSpc>
            </a:pPr>
            <a:r>
              <a:rPr 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" panose="02010600030101010101" charset="-122"/>
              </a:rPr>
              <a:t>汇报人：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160" y="8648913"/>
            <a:ext cx="2103488" cy="755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78717" y="471353"/>
            <a:ext cx="16699823" cy="6740338"/>
            <a:chOff x="425334" y="408757"/>
            <a:chExt cx="7020933" cy="2173393"/>
          </a:xfrm>
        </p:grpSpPr>
        <p:grpSp>
          <p:nvGrpSpPr>
            <p:cNvPr id="35" name="组合 34"/>
            <p:cNvGrpSpPr/>
            <p:nvPr/>
          </p:nvGrpSpPr>
          <p:grpSpPr>
            <a:xfrm>
              <a:off x="615108" y="1290137"/>
              <a:ext cx="1644032" cy="1292013"/>
              <a:chOff x="615108" y="1290137"/>
              <a:chExt cx="1644032" cy="1292013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720037" y="1290137"/>
                <a:ext cx="1539103" cy="1292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15108" y="2205571"/>
                <a:ext cx="1382966" cy="18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基准算法思想及其优化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780708" y="1936143"/>
                <a:ext cx="896038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基准算法</a:t>
                </a:r>
                <a:endParaRPr lang="en-US" altLang="zh-CN" sz="28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075177" y="1268460"/>
              <a:ext cx="4371090" cy="1292661"/>
              <a:chOff x="3134691" y="1268460"/>
              <a:chExt cx="4371090" cy="1292661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134691" y="1268460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195036" y="2219579"/>
                <a:ext cx="2310745" cy="18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生成随机图验证算法效率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274956" y="1915102"/>
                <a:ext cx="961079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lvl="0" algn="l">
                  <a:buClrTx/>
                  <a:buSzPct val="25000"/>
                  <a:buFontTx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高效算法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798935" y="1289489"/>
              <a:ext cx="4098055" cy="1117449"/>
              <a:chOff x="3338090" y="1289489"/>
              <a:chExt cx="4098055" cy="1117449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6259671" y="1289489"/>
                <a:ext cx="1176474" cy="625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338090" y="2219579"/>
                <a:ext cx="2370739" cy="18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高效算法思想及其优化过程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317474" y="1944092"/>
                <a:ext cx="1025152" cy="1687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随机图测试</a:t>
                </a: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425334" y="408757"/>
              <a:ext cx="3402753" cy="881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en-US" altLang="zh-CN" sz="8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5361-E257-A47B-4979-8D7F93B65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A64B496-EF6D-9418-CCD9-8E3C7BE40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6158488"/>
            <a:ext cx="5562600" cy="42575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F2AD0AA-8768-7042-812B-171BC1014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2517146"/>
            <a:ext cx="5562600" cy="415751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53A82F6-3528-067C-8B5B-ABB40D7ECB84}"/>
              </a:ext>
            </a:extLst>
          </p:cNvPr>
          <p:cNvGrpSpPr/>
          <p:nvPr/>
        </p:nvGrpSpPr>
        <p:grpSpPr>
          <a:xfrm>
            <a:off x="533400" y="1409700"/>
            <a:ext cx="7772400" cy="2314865"/>
            <a:chOff x="61356" y="922184"/>
            <a:chExt cx="5181599" cy="1515321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B0E4BE7F-93D9-1FFC-FB3A-3BA4FB5FD4EC}"/>
                </a:ext>
              </a:extLst>
            </p:cNvPr>
            <p:cNvSpPr txBox="1"/>
            <p:nvPr/>
          </p:nvSpPr>
          <p:spPr>
            <a:xfrm>
              <a:off x="377197" y="1585478"/>
              <a:ext cx="4865758" cy="844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删除某一条边</a:t>
              </a:r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(A—B)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0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--&gt; </a:t>
              </a:r>
              <a:r>
                <a:rPr lang="zh-CN" altLang="en-US" sz="180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搜索过程跳过边</a:t>
              </a:r>
              <a:endParaRPr lang="en-US" altLang="zh-CN" sz="18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80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起点</a:t>
              </a:r>
              <a:r>
                <a:rPr lang="en-US" altLang="zh-CN" sz="180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A)</a:t>
              </a:r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DFS/BFS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搜索得到节点访问状态</a:t>
              </a:r>
              <a:endPara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被访问，说明</a:t>
              </a:r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可以通过其他节点到达</a:t>
              </a:r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A—B</a:t>
              </a:r>
              <a:r>
                <a:rPr lang="zh-CN" altLang="en-US" sz="1800" b="1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不是桥</a:t>
              </a:r>
              <a:endPara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7DD9540C-F5C1-2DB5-D6E9-CCD4A1615AD8}"/>
                </a:ext>
              </a:extLst>
            </p:cNvPr>
            <p:cNvSpPr txBox="1"/>
            <p:nvPr/>
          </p:nvSpPr>
          <p:spPr>
            <a:xfrm>
              <a:off x="377197" y="922184"/>
              <a:ext cx="2934872" cy="44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算法思想</a:t>
              </a: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461C1FEA-2124-6398-AA09-C8113760C9FB}"/>
                </a:ext>
              </a:extLst>
            </p:cNvPr>
            <p:cNvSpPr/>
            <p:nvPr/>
          </p:nvSpPr>
          <p:spPr>
            <a:xfrm rot="5400000">
              <a:off x="-572875" y="1636905"/>
              <a:ext cx="1434831" cy="1663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F218A1D-CACB-2EF5-DBA1-752992BEE665}"/>
              </a:ext>
            </a:extLst>
          </p:cNvPr>
          <p:cNvSpPr txBox="1"/>
          <p:nvPr/>
        </p:nvSpPr>
        <p:spPr>
          <a:xfrm>
            <a:off x="-1372857" y="154778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基准算法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A6AE8A-8D92-0CA0-0AE9-AF7EB0425809}"/>
              </a:ext>
            </a:extLst>
          </p:cNvPr>
          <p:cNvSpPr txBox="1"/>
          <p:nvPr/>
        </p:nvSpPr>
        <p:spPr>
          <a:xfrm>
            <a:off x="11049000" y="571500"/>
            <a:ext cx="4402309" cy="67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小规模数据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A3B1CB-DA98-49CB-E99C-416948C68B85}"/>
              </a:ext>
            </a:extLst>
          </p:cNvPr>
          <p:cNvSpPr txBox="1"/>
          <p:nvPr/>
        </p:nvSpPr>
        <p:spPr>
          <a:xfrm>
            <a:off x="10956238" y="1434353"/>
            <a:ext cx="729863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六条桥边验证算法正确性：</a:t>
            </a:r>
            <a:r>
              <a:rPr lang="en-US" altLang="zh-CN" sz="1800" b="1" dirty="0">
                <a:solidFill>
                  <a:schemeClr val="accent6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1--2  3--4 3--7  7--8  10--11  14--13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FC05AF-6C84-4325-74A5-D89BD0F59761}"/>
              </a:ext>
            </a:extLst>
          </p:cNvPr>
          <p:cNvSpPr txBox="1"/>
          <p:nvPr/>
        </p:nvSpPr>
        <p:spPr>
          <a:xfrm>
            <a:off x="794085" y="4152900"/>
            <a:ext cx="21336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E6AF09-1C31-7D48-E3AE-34E5F62794DE}"/>
              </a:ext>
            </a:extLst>
          </p:cNvPr>
          <p:cNvSpPr txBox="1"/>
          <p:nvPr/>
        </p:nvSpPr>
        <p:spPr>
          <a:xfrm>
            <a:off x="754700" y="4991100"/>
            <a:ext cx="8763000" cy="128990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每条边执行一次</a:t>
            </a:r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BFS/DFS</a:t>
            </a:r>
            <a:r>
              <a:rPr lang="zh-CN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，时间复杂度为</a:t>
            </a:r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O(V + E),</a:t>
            </a:r>
            <a:r>
              <a:rPr lang="zh-CN" altLang="zh-CN" sz="1800" b="1" dirty="0">
                <a:solidFill>
                  <a:srgbClr val="00B05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实际运行中</a:t>
            </a:r>
            <a:r>
              <a:rPr lang="zh-CN" altLang="en-US" sz="1800" b="1" dirty="0">
                <a:solidFill>
                  <a:srgbClr val="00B05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</a:t>
            </a:r>
            <a:r>
              <a:rPr lang="zh-CN" altLang="zh-CN" sz="1800" b="1" dirty="0">
                <a:solidFill>
                  <a:srgbClr val="00B05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连通提前终止</a:t>
            </a:r>
            <a:endParaRPr lang="en-US" altLang="zh-CN" sz="1800" b="1" dirty="0">
              <a:solidFill>
                <a:srgbClr val="00B050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总共</a:t>
            </a:r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 </a:t>
            </a:r>
            <a:r>
              <a:rPr lang="zh-CN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条边，所以总时间复杂度为</a:t>
            </a:r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O(E * (V + E))</a:t>
            </a:r>
            <a:endParaRPr lang="zh-CN" altLang="zh-CN" sz="1800" b="1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b="1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FB36DA-6951-9AC2-3B3E-DA725C8E0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7124700"/>
            <a:ext cx="4191000" cy="23251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E203F88-D8B2-3AD9-EE0B-7F980E74D8B6}"/>
              </a:ext>
            </a:extLst>
          </p:cNvPr>
          <p:cNvSpPr txBox="1"/>
          <p:nvPr/>
        </p:nvSpPr>
        <p:spPr>
          <a:xfrm>
            <a:off x="6922844" y="5863209"/>
            <a:ext cx="347480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E=V²/4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稠密图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O(V⁴)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0AE416-8FE7-DEA7-E1D4-405E7114D043}"/>
              </a:ext>
            </a:extLst>
          </p:cNvPr>
          <p:cNvSpPr txBox="1"/>
          <p:nvPr/>
        </p:nvSpPr>
        <p:spPr>
          <a:xfrm>
            <a:off x="1371600" y="5875594"/>
            <a:ext cx="325273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E=V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稀疏图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O(V²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01AA2C1-A82C-2E43-6BD5-EA85D9FB3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14" y="6607527"/>
            <a:ext cx="4806431" cy="36788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05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6B0FF-411A-A635-4C9F-B1C8489C0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E0B68BB-36F9-4088-9013-0E12B292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773144"/>
            <a:ext cx="2246202" cy="38417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5217AF-C652-1C64-CFFB-C2E3521F5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097" y="3964240"/>
            <a:ext cx="4477285" cy="34595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DD957D-62DD-1192-8D34-A943E91F180F}"/>
              </a:ext>
            </a:extLst>
          </p:cNvPr>
          <p:cNvSpPr txBox="1"/>
          <p:nvPr/>
        </p:nvSpPr>
        <p:spPr>
          <a:xfrm>
            <a:off x="533400" y="1611823"/>
            <a:ext cx="16764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算法思想</a:t>
            </a:r>
            <a:endParaRPr lang="en-US" altLang="zh-CN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F4A8E2-CEBB-556D-1D5E-904ABA71A243}"/>
              </a:ext>
            </a:extLst>
          </p:cNvPr>
          <p:cNvSpPr txBox="1"/>
          <p:nvPr/>
        </p:nvSpPr>
        <p:spPr>
          <a:xfrm>
            <a:off x="94593" y="392291"/>
            <a:ext cx="5562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基准算法</a:t>
            </a:r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并查集</a:t>
            </a:r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48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72E8EF-2CBC-8609-7543-3B91D271892D}"/>
              </a:ext>
            </a:extLst>
          </p:cNvPr>
          <p:cNvSpPr txBox="1"/>
          <p:nvPr/>
        </p:nvSpPr>
        <p:spPr>
          <a:xfrm>
            <a:off x="7746344" y="4935898"/>
            <a:ext cx="300133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</a:t>
            </a:r>
            <a:r>
              <a:rPr lang="en-US" altLang="zh-CN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5--9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，重新构造并查集</a:t>
            </a:r>
            <a:endParaRPr lang="en-US" altLang="zh-CN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B4D199-07FE-7894-AB22-3B1675D9FB99}"/>
              </a:ext>
            </a:extLst>
          </p:cNvPr>
          <p:cNvSpPr txBox="1"/>
          <p:nvPr/>
        </p:nvSpPr>
        <p:spPr>
          <a:xfrm>
            <a:off x="518845" y="2612393"/>
            <a:ext cx="7467600" cy="129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并查集维护同一个祖先的集合</a:t>
            </a:r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因此可以利用并查集</a:t>
            </a:r>
            <a:r>
              <a:rPr lang="zh-CN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判断两个点是否连通</a:t>
            </a:r>
            <a:endParaRPr lang="en-US" altLang="zh-CN" sz="1800" b="1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r>
              <a:rPr lang="zh-CN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去除测试边，重新构造一个并查集，如果两个顶点不在一个集合中，说明是桥</a:t>
            </a:r>
            <a:endParaRPr lang="en-US" altLang="zh-CN" sz="1800" b="1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690A5F-C825-A100-7F41-72F65DC87EBA}"/>
              </a:ext>
            </a:extLst>
          </p:cNvPr>
          <p:cNvSpPr txBox="1"/>
          <p:nvPr/>
        </p:nvSpPr>
        <p:spPr>
          <a:xfrm>
            <a:off x="10515600" y="1280546"/>
            <a:ext cx="21336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E9CD70-6F02-78B5-1278-10D9BABAC2AD}"/>
              </a:ext>
            </a:extLst>
          </p:cNvPr>
          <p:cNvSpPr txBox="1"/>
          <p:nvPr/>
        </p:nvSpPr>
        <p:spPr>
          <a:xfrm>
            <a:off x="10532724" y="2145223"/>
            <a:ext cx="5791200" cy="128990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每条边处理需要：</a:t>
            </a:r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O(V) </a:t>
            </a:r>
            <a:r>
              <a:rPr lang="zh-CN" altLang="en-US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 </a:t>
            </a:r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O(E) </a:t>
            </a:r>
            <a:r>
              <a:rPr lang="zh-CN" altLang="en-US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次并查集操作</a:t>
            </a:r>
          </a:p>
          <a:p>
            <a:r>
              <a:rPr lang="zh-CN" altLang="en-US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每次并查集查询时间复杂度为 </a:t>
            </a:r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l-GR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α)</a:t>
            </a:r>
          </a:p>
          <a:p>
            <a:r>
              <a:rPr lang="zh-CN" altLang="en-US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总时间复杂度为 </a:t>
            </a:r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O(E * (V + E * </a:t>
            </a:r>
            <a:r>
              <a:rPr lang="el-GR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α(</a:t>
            </a:r>
            <a:r>
              <a:rPr lang="en-US" altLang="zh-CN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V))) ≈ </a:t>
            </a:r>
            <a:r>
              <a:rPr lang="en-US" altLang="zh-CN" sz="1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O(E² * </a:t>
            </a:r>
            <a:r>
              <a:rPr lang="el-GR" altLang="zh-CN" sz="1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α(</a:t>
            </a:r>
            <a:r>
              <a:rPr lang="en-US" altLang="zh-CN" sz="1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V))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6121FAF-3CFF-76BC-18DA-BB69AB734F4E}"/>
              </a:ext>
            </a:extLst>
          </p:cNvPr>
          <p:cNvCxnSpPr>
            <a:cxnSpLocks/>
          </p:cNvCxnSpPr>
          <p:nvPr/>
        </p:nvCxnSpPr>
        <p:spPr>
          <a:xfrm>
            <a:off x="7577441" y="5619881"/>
            <a:ext cx="350511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65452CF8-86C0-9BD7-7A08-398510509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7800" y="7614885"/>
            <a:ext cx="4435559" cy="21643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A729642-11EA-27CF-4736-1BC440D332C7}"/>
              </a:ext>
            </a:extLst>
          </p:cNvPr>
          <p:cNvSpPr txBox="1"/>
          <p:nvPr/>
        </p:nvSpPr>
        <p:spPr>
          <a:xfrm>
            <a:off x="1868749" y="8100158"/>
            <a:ext cx="7082904" cy="113505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效率低： 每删除一条边都需要重新构建并查集</a:t>
            </a:r>
          </a:p>
          <a:p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并查集不适合于分析静态边关系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45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5ED50-10F7-D091-8125-6DC594E0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0F6048D-C213-B35B-5B78-217CFA2E3BD7}"/>
              </a:ext>
            </a:extLst>
          </p:cNvPr>
          <p:cNvSpPr/>
          <p:nvPr/>
        </p:nvSpPr>
        <p:spPr>
          <a:xfrm>
            <a:off x="7021958" y="3882229"/>
            <a:ext cx="10591799" cy="613413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C8B6CB4-CF1C-05D7-7CED-23B49543F213}"/>
              </a:ext>
            </a:extLst>
          </p:cNvPr>
          <p:cNvSpPr/>
          <p:nvPr/>
        </p:nvSpPr>
        <p:spPr>
          <a:xfrm>
            <a:off x="7974458" y="570524"/>
            <a:ext cx="8686800" cy="30631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2A7C54-58B0-F40A-DE0D-C90A4E82818C}"/>
              </a:ext>
            </a:extLst>
          </p:cNvPr>
          <p:cNvSpPr txBox="1"/>
          <p:nvPr/>
        </p:nvSpPr>
        <p:spPr>
          <a:xfrm>
            <a:off x="0" y="443258"/>
            <a:ext cx="39476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高效算法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2A65BC-921F-439F-6CCF-E58ACC55A306}"/>
              </a:ext>
            </a:extLst>
          </p:cNvPr>
          <p:cNvSpPr txBox="1"/>
          <p:nvPr/>
        </p:nvSpPr>
        <p:spPr>
          <a:xfrm>
            <a:off x="228600" y="2651979"/>
            <a:ext cx="84582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性质：因为环边一定不是桥，所以桥只能是树边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因此可以将问题转化为找到所有环边的数量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23C3B8-6F23-DAFC-EC6A-F288A4B64CFA}"/>
              </a:ext>
            </a:extLst>
          </p:cNvPr>
          <p:cNvSpPr txBox="1"/>
          <p:nvPr/>
        </p:nvSpPr>
        <p:spPr>
          <a:xfrm>
            <a:off x="381000" y="1566943"/>
            <a:ext cx="259080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算法思想</a:t>
            </a:r>
            <a:endParaRPr lang="en-US" altLang="zh-CN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3798372-F915-CFB4-E600-BB2C76D0B17E}"/>
              </a:ext>
            </a:extLst>
          </p:cNvPr>
          <p:cNvCxnSpPr>
            <a:cxnSpLocks/>
          </p:cNvCxnSpPr>
          <p:nvPr/>
        </p:nvCxnSpPr>
        <p:spPr>
          <a:xfrm>
            <a:off x="2895600" y="4076700"/>
            <a:ext cx="0" cy="838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E471CB4-1DD0-FE1D-B941-47EF667F4F21}"/>
              </a:ext>
            </a:extLst>
          </p:cNvPr>
          <p:cNvSpPr txBox="1"/>
          <p:nvPr/>
        </p:nvSpPr>
        <p:spPr>
          <a:xfrm>
            <a:off x="228600" y="4981236"/>
            <a:ext cx="556003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找环边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u="sng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400" b="1" u="sng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生成树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zh-CN" altLang="en-US" sz="2400" b="1" u="sng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反向边</a:t>
            </a:r>
            <a:endParaRPr lang="en-US" altLang="zh-CN" sz="2400" b="1" u="sng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8B7F1C9-F905-089A-C533-B4A22491068D}"/>
              </a:ext>
            </a:extLst>
          </p:cNvPr>
          <p:cNvCxnSpPr>
            <a:cxnSpLocks/>
          </p:cNvCxnSpPr>
          <p:nvPr/>
        </p:nvCxnSpPr>
        <p:spPr>
          <a:xfrm>
            <a:off x="2895600" y="5905500"/>
            <a:ext cx="0" cy="838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55F09C7-1E60-EE14-B0B5-24F3A0F466C1}"/>
              </a:ext>
            </a:extLst>
          </p:cNvPr>
          <p:cNvSpPr txBox="1"/>
          <p:nvPr/>
        </p:nvSpPr>
        <p:spPr>
          <a:xfrm>
            <a:off x="584741" y="6808895"/>
            <a:ext cx="5560031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思想：通过构建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生成树找到所有的反向边，对于每一条反向边回路上的标记环边</a:t>
            </a:r>
            <a:endParaRPr lang="en-US" altLang="zh-CN" sz="2000" b="1" u="sng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D1A309-DCAD-605B-AAF3-219FC0CD1D61}"/>
              </a:ext>
            </a:extLst>
          </p:cNvPr>
          <p:cNvSpPr txBox="1"/>
          <p:nvPr/>
        </p:nvSpPr>
        <p:spPr>
          <a:xfrm>
            <a:off x="9756170" y="690216"/>
            <a:ext cx="533400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关键：并查集用在哪个地方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D34AE9E-37A4-91DB-E4B7-C152C1BB6A69}"/>
              </a:ext>
            </a:extLst>
          </p:cNvPr>
          <p:cNvCxnSpPr>
            <a:cxnSpLocks/>
          </p:cNvCxnSpPr>
          <p:nvPr/>
        </p:nvCxnSpPr>
        <p:spPr>
          <a:xfrm>
            <a:off x="12409471" y="1770543"/>
            <a:ext cx="0" cy="838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521D926-027D-6521-A127-252124907D0E}"/>
              </a:ext>
            </a:extLst>
          </p:cNvPr>
          <p:cNvSpPr txBox="1"/>
          <p:nvPr/>
        </p:nvSpPr>
        <p:spPr>
          <a:xfrm>
            <a:off x="9194943" y="2767257"/>
            <a:ext cx="62458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标记环边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已经标记为环边的边</a:t>
            </a:r>
            <a:r>
              <a:rPr lang="zh-CN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加入并查集中，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每次只标记新的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</a:t>
            </a:r>
            <a:r>
              <a:rPr lang="zh-CN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5B226A-E95B-553C-80F4-4A7F10A40524}"/>
              </a:ext>
            </a:extLst>
          </p:cNvPr>
          <p:cNvSpPr txBox="1"/>
          <p:nvPr/>
        </p:nvSpPr>
        <p:spPr>
          <a:xfrm>
            <a:off x="228600" y="8454578"/>
            <a:ext cx="8237729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流程：建树</a:t>
            </a: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反向边</a:t>
            </a: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标记环边至</a:t>
            </a: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LCA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946B07C-3E4B-F082-9C94-6F2A73F25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107" y="4245908"/>
            <a:ext cx="2646816" cy="331154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2F78B12-5D73-841B-C9A2-1AAB23EFE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59" y="4178234"/>
            <a:ext cx="2725586" cy="362743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5300E91-7EA7-D6A8-C229-5AF250F6A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659" y="4087033"/>
            <a:ext cx="2740997" cy="382667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2DAE9CD-A9B7-B372-58DD-3F7812628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128" y="4076700"/>
            <a:ext cx="2858228" cy="386285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B480C55-630D-59CE-0364-174BCE3BA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002" y="4066445"/>
            <a:ext cx="2929354" cy="394639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1E13B52-9979-FF92-DEA5-8863947777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81989" y="4178234"/>
            <a:ext cx="3772003" cy="567273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D67D393-B2D4-124D-2C02-4F36389B72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81989" y="3946866"/>
            <a:ext cx="3899261" cy="6004862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6EA105B3-6AB3-3B22-B3F7-0F5CA23D7D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3170" y="3919378"/>
            <a:ext cx="4277984" cy="605983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AFC82097-3ACF-6443-8783-C08EC4F413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59728" y="3876575"/>
            <a:ext cx="4277984" cy="607515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82C314E3-B7A2-6176-F0F8-B63E2384C3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09470" y="3869221"/>
            <a:ext cx="4428242" cy="6109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55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5FEDB-02C7-A807-2536-A61F3E3E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68E5CD55-D00E-2EA2-124F-F0DB29BB6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800" y="2508190"/>
            <a:ext cx="4580737" cy="415175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4A1E779-A842-8400-E211-87079FCC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216" y="1781028"/>
            <a:ext cx="2096107" cy="343443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2325499-59B6-9742-896D-0F2F40116F85}"/>
              </a:ext>
            </a:extLst>
          </p:cNvPr>
          <p:cNvSpPr txBox="1"/>
          <p:nvPr/>
        </p:nvSpPr>
        <p:spPr>
          <a:xfrm>
            <a:off x="381000" y="495300"/>
            <a:ext cx="54102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建树</a:t>
            </a: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——DFS</a:t>
            </a: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递归生成树</a:t>
            </a:r>
            <a:endParaRPr lang="en-US" altLang="zh-CN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4732B8-8BCE-E192-7153-1B2F8AE9B250}"/>
              </a:ext>
            </a:extLst>
          </p:cNvPr>
          <p:cNvSpPr txBox="1"/>
          <p:nvPr/>
        </p:nvSpPr>
        <p:spPr>
          <a:xfrm>
            <a:off x="416103" y="1669841"/>
            <a:ext cx="64008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节点深度关系 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存储前驱和深度</a:t>
            </a:r>
            <a:endParaRPr lang="en-US" altLang="zh-CN" sz="2000" b="1" u="sng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240035D-0A60-F66C-3034-A140F63CC80F}"/>
              </a:ext>
            </a:extLst>
          </p:cNvPr>
          <p:cNvSpPr txBox="1"/>
          <p:nvPr/>
        </p:nvSpPr>
        <p:spPr>
          <a:xfrm>
            <a:off x="457200" y="2368957"/>
            <a:ext cx="46482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反向边 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搜索到已被访问过的节点</a:t>
            </a:r>
            <a:endParaRPr lang="en-US" altLang="zh-CN" sz="2000" b="1" u="sng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C99067-8D22-C043-DFD5-307DD2C33672}"/>
              </a:ext>
            </a:extLst>
          </p:cNvPr>
          <p:cNvSpPr txBox="1"/>
          <p:nvPr/>
        </p:nvSpPr>
        <p:spPr>
          <a:xfrm>
            <a:off x="959816" y="3073709"/>
            <a:ext cx="3505200" cy="58105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O(E+V)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364E09D-4AE9-D0E8-9EEC-C55C47319419}"/>
              </a:ext>
            </a:extLst>
          </p:cNvPr>
          <p:cNvCxnSpPr>
            <a:cxnSpLocks/>
          </p:cNvCxnSpPr>
          <p:nvPr/>
        </p:nvCxnSpPr>
        <p:spPr>
          <a:xfrm>
            <a:off x="5257800" y="4457700"/>
            <a:ext cx="1676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06CB119-641A-2C0C-87BF-907A8A8249AE}"/>
              </a:ext>
            </a:extLst>
          </p:cNvPr>
          <p:cNvSpPr txBox="1"/>
          <p:nvPr/>
        </p:nvSpPr>
        <p:spPr>
          <a:xfrm>
            <a:off x="7696200" y="914312"/>
            <a:ext cx="40386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朴素并查集标记环边</a:t>
            </a:r>
            <a:endParaRPr lang="en-US" altLang="zh-CN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4F7621-4090-C3C5-7C3A-C5AF66C4C5C6}"/>
              </a:ext>
            </a:extLst>
          </p:cNvPr>
          <p:cNvSpPr txBox="1"/>
          <p:nvPr/>
        </p:nvSpPr>
        <p:spPr>
          <a:xfrm>
            <a:off x="1219200" y="8071633"/>
            <a:ext cx="3505200" cy="58105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无向边：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5--10 9--14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2737422-A0F9-066F-F111-643D9740D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31115"/>
            <a:ext cx="4661485" cy="39934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DC6893A-3396-62B6-500D-925FF8ACC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203" y="1781028"/>
            <a:ext cx="1599527" cy="301645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2415987-BAD1-FBF1-87ED-968EAA4F0DC1}"/>
              </a:ext>
            </a:extLst>
          </p:cNvPr>
          <p:cNvSpPr txBox="1"/>
          <p:nvPr/>
        </p:nvSpPr>
        <p:spPr>
          <a:xfrm>
            <a:off x="7447539" y="4766183"/>
            <a:ext cx="1828800" cy="58105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 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5--10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9BA7F4-8A83-792C-1402-EE235D6B89BC}"/>
              </a:ext>
            </a:extLst>
          </p:cNvPr>
          <p:cNvSpPr txBox="1"/>
          <p:nvPr/>
        </p:nvSpPr>
        <p:spPr>
          <a:xfrm>
            <a:off x="9257626" y="5036021"/>
            <a:ext cx="1828800" cy="58105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 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9--14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8DAC29F-28F8-1990-36F8-203021760CC3}"/>
              </a:ext>
            </a:extLst>
          </p:cNvPr>
          <p:cNvSpPr txBox="1"/>
          <p:nvPr/>
        </p:nvSpPr>
        <p:spPr>
          <a:xfrm>
            <a:off x="13182600" y="1338564"/>
            <a:ext cx="47244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根据节点状态筛选树边</a:t>
            </a:r>
            <a:endParaRPr lang="en-US" altLang="zh-CN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52C6C0A-C14E-A461-EA39-0D7A3CA919FA}"/>
              </a:ext>
            </a:extLst>
          </p:cNvPr>
          <p:cNvCxnSpPr>
            <a:cxnSpLocks/>
          </p:cNvCxnSpPr>
          <p:nvPr/>
        </p:nvCxnSpPr>
        <p:spPr>
          <a:xfrm>
            <a:off x="11393868" y="4305300"/>
            <a:ext cx="1676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CCD2C133-9628-C232-F6EB-F69C135DEC42}"/>
              </a:ext>
            </a:extLst>
          </p:cNvPr>
          <p:cNvSpPr txBox="1"/>
          <p:nvPr/>
        </p:nvSpPr>
        <p:spPr>
          <a:xfrm>
            <a:off x="7047877" y="6422399"/>
            <a:ext cx="5184191" cy="197695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最坏情况：时间复杂度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O(E + V</a:t>
            </a:r>
            <a:r>
              <a:rPr lang="el-GR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α(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V))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fontAlgn="base"/>
            <a:r>
              <a:rPr lang="zh-CN" altLang="en-US" sz="20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后向边数量：</a:t>
            </a:r>
            <a:r>
              <a:rPr lang="en-US" altLang="zh-CN" sz="20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O(E)</a:t>
            </a:r>
          </a:p>
          <a:p>
            <a:pPr fontAlgn="base"/>
            <a:r>
              <a:rPr lang="zh-CN" altLang="en-US" sz="20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最多合并次数：</a:t>
            </a:r>
            <a:r>
              <a:rPr lang="en-US" altLang="zh-CN" sz="20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O(V-1)</a:t>
            </a:r>
          </a:p>
          <a:p>
            <a:pPr fontAlgn="base"/>
            <a:r>
              <a:rPr lang="zh-CN" altLang="en-US" sz="20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并查集操作时间复杂度：</a:t>
            </a:r>
            <a:r>
              <a:rPr lang="en-US" altLang="zh-CN" sz="20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O(α(V))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819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26AB6-9BF0-590D-4E96-3EF47EC30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48AABE6-95C4-50A3-1831-3306B47D03B2}"/>
              </a:ext>
            </a:extLst>
          </p:cNvPr>
          <p:cNvSpPr txBox="1"/>
          <p:nvPr/>
        </p:nvSpPr>
        <p:spPr>
          <a:xfrm>
            <a:off x="381000" y="359603"/>
            <a:ext cx="303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091BC2-FDA1-0B3F-07FD-10F257D39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936" y="1848388"/>
            <a:ext cx="6121758" cy="46855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7D34C6-36D1-4312-8EF8-3AC660E9FC18}"/>
              </a:ext>
            </a:extLst>
          </p:cNvPr>
          <p:cNvSpPr txBox="1"/>
          <p:nvPr/>
        </p:nvSpPr>
        <p:spPr>
          <a:xfrm>
            <a:off x="11240664" y="851179"/>
            <a:ext cx="347480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E=V²/4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稠密图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O(V³)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85AB85-1BF9-D16E-E7CA-EC48581FC3F9}"/>
              </a:ext>
            </a:extLst>
          </p:cNvPr>
          <p:cNvSpPr txBox="1"/>
          <p:nvPr/>
        </p:nvSpPr>
        <p:spPr>
          <a:xfrm>
            <a:off x="4535064" y="851179"/>
            <a:ext cx="325273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E=V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稀疏图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O(V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6F4C70-E7B8-5AE3-86F8-58217276E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1756079"/>
            <a:ext cx="6287664" cy="48125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FDC7A59-D561-44F3-FF64-8AA07841B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838" y="6892449"/>
            <a:ext cx="6795711" cy="24693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512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8416-EFC2-E61C-476F-76E5A0D7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304BEFFD-838D-0DC7-E2EF-C27FCCC72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754972"/>
            <a:ext cx="4023361" cy="41910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BF48BA1-6A83-59FF-E04D-2670388DCEB2}"/>
              </a:ext>
            </a:extLst>
          </p:cNvPr>
          <p:cNvSpPr txBox="1"/>
          <p:nvPr/>
        </p:nvSpPr>
        <p:spPr>
          <a:xfrm>
            <a:off x="228600" y="220302"/>
            <a:ext cx="5546761" cy="10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en-US" altLang="zh-CN" sz="4800" b="1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b="1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：建树算法</a:t>
            </a:r>
            <a:endParaRPr lang="en-US" altLang="zh-CN" sz="4800" b="1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B00B0BD-E6A3-F0BD-222C-0C94090C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971800"/>
            <a:ext cx="2802429" cy="56769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2A7A91D-5B81-CD37-1AC5-AC2AEE8BA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2781300"/>
            <a:ext cx="3878339" cy="419100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056CD6C-FE3C-5263-77AF-0B5280923D75}"/>
              </a:ext>
            </a:extLst>
          </p:cNvPr>
          <p:cNvSpPr txBox="1"/>
          <p:nvPr/>
        </p:nvSpPr>
        <p:spPr>
          <a:xfrm>
            <a:off x="12801772" y="3356672"/>
            <a:ext cx="4656061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先把所有邻居入栈且确定关系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——BFS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再选栈顶元素进行建树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——DFS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CAB768E-BAD1-A807-7BE3-2768ADAC41AF}"/>
              </a:ext>
            </a:extLst>
          </p:cNvPr>
          <p:cNvSpPr txBox="1"/>
          <p:nvPr/>
        </p:nvSpPr>
        <p:spPr>
          <a:xfrm>
            <a:off x="2286000" y="8226156"/>
            <a:ext cx="8510427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--&gt; BFS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：目的是环边，而不局限在反向边，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BFS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能更高效解决问题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26BD52EF-4FB2-23F2-F465-DD69C3E69294}"/>
              </a:ext>
            </a:extLst>
          </p:cNvPr>
          <p:cNvSpPr/>
          <p:nvPr/>
        </p:nvSpPr>
        <p:spPr>
          <a:xfrm>
            <a:off x="3810000" y="7112072"/>
            <a:ext cx="2527443" cy="990601"/>
          </a:xfrm>
          <a:custGeom>
            <a:avLst/>
            <a:gdLst>
              <a:gd name="connsiteX0" fmla="*/ 0 w 2527443"/>
              <a:gd name="connsiteY0" fmla="*/ 585627 h 1766869"/>
              <a:gd name="connsiteX1" fmla="*/ 1448656 w 2527443"/>
              <a:gd name="connsiteY1" fmla="*/ 1756881 h 1766869"/>
              <a:gd name="connsiteX2" fmla="*/ 2527443 w 2527443"/>
              <a:gd name="connsiteY2" fmla="*/ 0 h 176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7443" h="1766869">
                <a:moveTo>
                  <a:pt x="0" y="585627"/>
                </a:moveTo>
                <a:cubicBezTo>
                  <a:pt x="513708" y="1220056"/>
                  <a:pt x="1027416" y="1854485"/>
                  <a:pt x="1448656" y="1756881"/>
                </a:cubicBezTo>
                <a:cubicBezTo>
                  <a:pt x="1869896" y="1659277"/>
                  <a:pt x="2321960" y="315074"/>
                  <a:pt x="2527443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44EC481-A5D0-EF2E-9884-D4D883F4220B}"/>
              </a:ext>
            </a:extLst>
          </p:cNvPr>
          <p:cNvSpPr txBox="1"/>
          <p:nvPr/>
        </p:nvSpPr>
        <p:spPr>
          <a:xfrm>
            <a:off x="3657600" y="8898215"/>
            <a:ext cx="43434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 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递推：减少函数调用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A53BDC3-3715-D30B-0ED3-E6C0BECE1296}"/>
              </a:ext>
            </a:extLst>
          </p:cNvPr>
          <p:cNvSpPr txBox="1"/>
          <p:nvPr/>
        </p:nvSpPr>
        <p:spPr>
          <a:xfrm>
            <a:off x="3645613" y="9498990"/>
            <a:ext cx="579120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BFS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生成树的高度显著低于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且不需要回溯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19D63E5-2CAC-9442-92A1-05515658FE16}"/>
              </a:ext>
            </a:extLst>
          </p:cNvPr>
          <p:cNvSpPr txBox="1"/>
          <p:nvPr/>
        </p:nvSpPr>
        <p:spPr>
          <a:xfrm>
            <a:off x="1880674" y="9249178"/>
            <a:ext cx="1479479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建树更快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EEEBC9B8-D94F-0DB1-D1EF-E918466A58AF}"/>
              </a:ext>
            </a:extLst>
          </p:cNvPr>
          <p:cNvSpPr/>
          <p:nvPr/>
        </p:nvSpPr>
        <p:spPr>
          <a:xfrm>
            <a:off x="3352800" y="9083216"/>
            <a:ext cx="228600" cy="872855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A552E0F0-19B8-C1B7-7A24-76D2CF6449F3}"/>
              </a:ext>
            </a:extLst>
          </p:cNvPr>
          <p:cNvSpPr/>
          <p:nvPr/>
        </p:nvSpPr>
        <p:spPr>
          <a:xfrm>
            <a:off x="8281406" y="6771663"/>
            <a:ext cx="2527443" cy="990601"/>
          </a:xfrm>
          <a:custGeom>
            <a:avLst/>
            <a:gdLst>
              <a:gd name="connsiteX0" fmla="*/ 0 w 2527443"/>
              <a:gd name="connsiteY0" fmla="*/ 585627 h 1766869"/>
              <a:gd name="connsiteX1" fmla="*/ 1448656 w 2527443"/>
              <a:gd name="connsiteY1" fmla="*/ 1756881 h 1766869"/>
              <a:gd name="connsiteX2" fmla="*/ 2527443 w 2527443"/>
              <a:gd name="connsiteY2" fmla="*/ 0 h 176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7443" h="1766869">
                <a:moveTo>
                  <a:pt x="0" y="585627"/>
                </a:moveTo>
                <a:cubicBezTo>
                  <a:pt x="513708" y="1220056"/>
                  <a:pt x="1027416" y="1854485"/>
                  <a:pt x="1448656" y="1756881"/>
                </a:cubicBezTo>
                <a:cubicBezTo>
                  <a:pt x="1869896" y="1659277"/>
                  <a:pt x="2321960" y="315074"/>
                  <a:pt x="2527443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AD5842-AA90-7B0E-082F-1DEF78778D87}"/>
              </a:ext>
            </a:extLst>
          </p:cNvPr>
          <p:cNvSpPr txBox="1"/>
          <p:nvPr/>
        </p:nvSpPr>
        <p:spPr>
          <a:xfrm>
            <a:off x="10688470" y="7426537"/>
            <a:ext cx="67056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队列操作导致跳跃式内存访问，而栈操作在连续内存区域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B1433847-F74B-CF5E-BCDD-E976ADDE4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139" y="1469708"/>
            <a:ext cx="14544922" cy="9906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D0FFC5-606C-FB3E-326F-C527EE557B51}"/>
              </a:ext>
            </a:extLst>
          </p:cNvPr>
          <p:cNvSpPr txBox="1"/>
          <p:nvPr/>
        </p:nvSpPr>
        <p:spPr>
          <a:xfrm>
            <a:off x="5449513" y="598784"/>
            <a:ext cx="3526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时间复杂度：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O(V + E)</a:t>
            </a:r>
            <a:endParaRPr lang="zh-CN" altLang="en-US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E5A22B1-E9D6-EA97-7A32-63850735237F}"/>
              </a:ext>
            </a:extLst>
          </p:cNvPr>
          <p:cNvSpPr/>
          <p:nvPr/>
        </p:nvSpPr>
        <p:spPr>
          <a:xfrm rot="1278186" flipV="1">
            <a:off x="9220200" y="9326929"/>
            <a:ext cx="2133600" cy="753947"/>
          </a:xfrm>
          <a:custGeom>
            <a:avLst/>
            <a:gdLst>
              <a:gd name="connsiteX0" fmla="*/ 0 w 2095928"/>
              <a:gd name="connsiteY0" fmla="*/ 0 h 584438"/>
              <a:gd name="connsiteX1" fmla="*/ 955497 w 2095928"/>
              <a:gd name="connsiteY1" fmla="*/ 534256 h 584438"/>
              <a:gd name="connsiteX2" fmla="*/ 2095928 w 2095928"/>
              <a:gd name="connsiteY2" fmla="*/ 554805 h 58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928" h="584438">
                <a:moveTo>
                  <a:pt x="0" y="0"/>
                </a:moveTo>
                <a:cubicBezTo>
                  <a:pt x="303088" y="220894"/>
                  <a:pt x="606176" y="441789"/>
                  <a:pt x="955497" y="534256"/>
                </a:cubicBezTo>
                <a:cubicBezTo>
                  <a:pt x="1304818" y="626724"/>
                  <a:pt x="1909281" y="565079"/>
                  <a:pt x="2095928" y="55480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907060-1BA3-77FB-0934-CD35DCEFA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46960" y="8545403"/>
            <a:ext cx="6000384" cy="14775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618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EC45-6A3C-1EB8-99F1-2B6649A4A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5FBC3AFD-E18E-66CE-C702-1E37293EB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7648074"/>
            <a:ext cx="5257800" cy="23629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8EDB9EC-031A-231C-58FA-2B2B815B7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916629"/>
            <a:ext cx="3103742" cy="176942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42384E5-8C71-1E76-03A3-283FA68D9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0320" y="1791899"/>
            <a:ext cx="3384937" cy="33697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A28AA6-5419-C591-A605-F9A7DFD89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4198" y="3123254"/>
            <a:ext cx="2271909" cy="16610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EA07747-0251-B444-49BE-85FB576CC1E9}"/>
              </a:ext>
            </a:extLst>
          </p:cNvPr>
          <p:cNvSpPr txBox="1"/>
          <p:nvPr/>
        </p:nvSpPr>
        <p:spPr>
          <a:xfrm>
            <a:off x="228600" y="220302"/>
            <a:ext cx="7010400" cy="10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en-US" altLang="zh-CN" sz="4800" b="1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800" b="1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：并查集路径压缩</a:t>
            </a:r>
            <a:endParaRPr lang="en-US" altLang="zh-CN" sz="4800" b="1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DFB06F4-B6CC-326E-D8CA-47A80EB4C247}"/>
              </a:ext>
            </a:extLst>
          </p:cNvPr>
          <p:cNvSpPr txBox="1"/>
          <p:nvPr/>
        </p:nvSpPr>
        <p:spPr>
          <a:xfrm>
            <a:off x="9067800" y="1040335"/>
            <a:ext cx="8510427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直接将节点接到根节点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缺点：第一次查找操作是没有实现压缩效果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95998C5-6549-1FC3-0F9E-718D42495CF6}"/>
              </a:ext>
            </a:extLst>
          </p:cNvPr>
          <p:cNvSpPr txBox="1"/>
          <p:nvPr/>
        </p:nvSpPr>
        <p:spPr>
          <a:xfrm>
            <a:off x="124342" y="6753504"/>
            <a:ext cx="647162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当算法依赖深度信息，按秩合并会破坏原有的深度关系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456A62-2049-8450-FE9C-82F267D376DF}"/>
              </a:ext>
            </a:extLst>
          </p:cNvPr>
          <p:cNvSpPr txBox="1"/>
          <p:nvPr/>
        </p:nvSpPr>
        <p:spPr>
          <a:xfrm>
            <a:off x="533400" y="1376805"/>
            <a:ext cx="190500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算法思想</a:t>
            </a:r>
            <a:endParaRPr lang="en-US" altLang="zh-CN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8DA7E-D86A-06CA-8345-C066D63FA85A}"/>
              </a:ext>
            </a:extLst>
          </p:cNvPr>
          <p:cNvSpPr txBox="1"/>
          <p:nvPr/>
        </p:nvSpPr>
        <p:spPr>
          <a:xfrm>
            <a:off x="381000" y="2190054"/>
            <a:ext cx="74676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目的在于找到祖先，而不关心路径，因此可以把节点直接合并到根节点</a:t>
            </a:r>
            <a:endParaRPr lang="en-US" altLang="zh-CN" sz="1800" b="1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CAFCF1-33FB-93DC-A8B3-9128351C8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3117" y="2832695"/>
            <a:ext cx="1247719" cy="23530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ED85EB-D507-CED2-E788-3B76B64A2544}"/>
              </a:ext>
            </a:extLst>
          </p:cNvPr>
          <p:cNvSpPr txBox="1"/>
          <p:nvPr/>
        </p:nvSpPr>
        <p:spPr>
          <a:xfrm>
            <a:off x="2445752" y="4966791"/>
            <a:ext cx="1828800" cy="58105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 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5--10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62844E6-BF9D-9EA6-2362-5F1AE641F8FE}"/>
              </a:ext>
            </a:extLst>
          </p:cNvPr>
          <p:cNvCxnSpPr>
            <a:cxnSpLocks/>
          </p:cNvCxnSpPr>
          <p:nvPr/>
        </p:nvCxnSpPr>
        <p:spPr>
          <a:xfrm>
            <a:off x="1485900" y="4009197"/>
            <a:ext cx="72946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CEB06CD-6CD4-AB9A-5EBA-0E467D206EA7}"/>
              </a:ext>
            </a:extLst>
          </p:cNvPr>
          <p:cNvSpPr txBox="1"/>
          <p:nvPr/>
        </p:nvSpPr>
        <p:spPr>
          <a:xfrm>
            <a:off x="5706560" y="5063457"/>
            <a:ext cx="1828800" cy="58105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 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9--14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7F0813F-DE79-9CD1-794B-EED5164E2582}"/>
              </a:ext>
            </a:extLst>
          </p:cNvPr>
          <p:cNvSpPr txBox="1"/>
          <p:nvPr/>
        </p:nvSpPr>
        <p:spPr>
          <a:xfrm>
            <a:off x="8776151" y="5394702"/>
            <a:ext cx="6767308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优化：每接入一个新节点 将它的所有子节点也接到根节点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64AF26E-3801-8870-D50D-105872725D75}"/>
              </a:ext>
            </a:extLst>
          </p:cNvPr>
          <p:cNvCxnSpPr>
            <a:cxnSpLocks/>
          </p:cNvCxnSpPr>
          <p:nvPr/>
        </p:nvCxnSpPr>
        <p:spPr>
          <a:xfrm>
            <a:off x="11531707" y="3476789"/>
            <a:ext cx="13716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B063B0F-13D3-04FD-3968-9D271B2E965C}"/>
              </a:ext>
            </a:extLst>
          </p:cNvPr>
          <p:cNvSpPr txBox="1"/>
          <p:nvPr/>
        </p:nvSpPr>
        <p:spPr>
          <a:xfrm>
            <a:off x="15543459" y="1494431"/>
            <a:ext cx="13716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1.6s</a:t>
            </a:r>
            <a:endParaRPr lang="en-US" altLang="zh-CN" sz="2400" b="1" u="sng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208979E-5DB8-5A2F-0414-7494BECCEB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307" y="2078566"/>
            <a:ext cx="4212326" cy="307964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1F6F24E-9348-63A0-29FC-795EBAFCDAAB}"/>
              </a:ext>
            </a:extLst>
          </p:cNvPr>
          <p:cNvSpPr txBox="1"/>
          <p:nvPr/>
        </p:nvSpPr>
        <p:spPr>
          <a:xfrm>
            <a:off x="15621000" y="5406288"/>
            <a:ext cx="13716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205ms</a:t>
            </a:r>
            <a:endParaRPr lang="en-US" altLang="zh-CN" sz="2400" b="1" u="sng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4DC3563-E1CE-CDD8-CE5D-48FC967AE07C}"/>
              </a:ext>
            </a:extLst>
          </p:cNvPr>
          <p:cNvSpPr txBox="1"/>
          <p:nvPr/>
        </p:nvSpPr>
        <p:spPr>
          <a:xfrm>
            <a:off x="375435" y="5949733"/>
            <a:ext cx="64008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常见的并查集优化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按秩合并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D4AA501-91A4-7C7D-9126-35FB8E5AF9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87200" y="7087839"/>
            <a:ext cx="5884346" cy="142704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6ADF637-2042-DF0E-59E7-C2D2FA14D9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0" y="8596067"/>
            <a:ext cx="5943600" cy="12157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4850E4-5D86-13A3-0F26-93FFBA2FC426}"/>
              </a:ext>
            </a:extLst>
          </p:cNvPr>
          <p:cNvSpPr txBox="1"/>
          <p:nvPr/>
        </p:nvSpPr>
        <p:spPr>
          <a:xfrm>
            <a:off x="7299435" y="7806417"/>
            <a:ext cx="13716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31.2s</a:t>
            </a:r>
            <a:endParaRPr lang="en-US" altLang="zh-CN" sz="2400" b="1" u="sng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2E480B4-DAD1-85BA-6C46-58D94F85C11B}"/>
              </a:ext>
            </a:extLst>
          </p:cNvPr>
          <p:cNvSpPr/>
          <p:nvPr/>
        </p:nvSpPr>
        <p:spPr>
          <a:xfrm rot="1278186" flipV="1">
            <a:off x="9053244" y="7770768"/>
            <a:ext cx="2133600" cy="753947"/>
          </a:xfrm>
          <a:custGeom>
            <a:avLst/>
            <a:gdLst>
              <a:gd name="connsiteX0" fmla="*/ 0 w 2095928"/>
              <a:gd name="connsiteY0" fmla="*/ 0 h 584438"/>
              <a:gd name="connsiteX1" fmla="*/ 955497 w 2095928"/>
              <a:gd name="connsiteY1" fmla="*/ 534256 h 584438"/>
              <a:gd name="connsiteX2" fmla="*/ 2095928 w 2095928"/>
              <a:gd name="connsiteY2" fmla="*/ 554805 h 58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928" h="584438">
                <a:moveTo>
                  <a:pt x="0" y="0"/>
                </a:moveTo>
                <a:cubicBezTo>
                  <a:pt x="303088" y="220894"/>
                  <a:pt x="606176" y="441789"/>
                  <a:pt x="955497" y="534256"/>
                </a:cubicBezTo>
                <a:cubicBezTo>
                  <a:pt x="1304818" y="626724"/>
                  <a:pt x="1909281" y="565079"/>
                  <a:pt x="2095928" y="55480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3AF026-1E96-39D7-0CF8-7236DEA5C309}"/>
              </a:ext>
            </a:extLst>
          </p:cNvPr>
          <p:cNvSpPr txBox="1"/>
          <p:nvPr/>
        </p:nvSpPr>
        <p:spPr>
          <a:xfrm>
            <a:off x="7424833" y="9249231"/>
            <a:ext cx="13716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1.9s</a:t>
            </a:r>
            <a:endParaRPr lang="en-US" altLang="zh-CN" sz="2400" b="1" u="sng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B35F8F40-ED21-7CAB-AC83-9D8AE036C9F1}"/>
              </a:ext>
            </a:extLst>
          </p:cNvPr>
          <p:cNvSpPr/>
          <p:nvPr/>
        </p:nvSpPr>
        <p:spPr>
          <a:xfrm rot="1278186" flipV="1">
            <a:off x="9045428" y="9285397"/>
            <a:ext cx="2133600" cy="753947"/>
          </a:xfrm>
          <a:custGeom>
            <a:avLst/>
            <a:gdLst>
              <a:gd name="connsiteX0" fmla="*/ 0 w 2095928"/>
              <a:gd name="connsiteY0" fmla="*/ 0 h 584438"/>
              <a:gd name="connsiteX1" fmla="*/ 955497 w 2095928"/>
              <a:gd name="connsiteY1" fmla="*/ 534256 h 584438"/>
              <a:gd name="connsiteX2" fmla="*/ 2095928 w 2095928"/>
              <a:gd name="connsiteY2" fmla="*/ 554805 h 58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928" h="584438">
                <a:moveTo>
                  <a:pt x="0" y="0"/>
                </a:moveTo>
                <a:cubicBezTo>
                  <a:pt x="303088" y="220894"/>
                  <a:pt x="606176" y="441789"/>
                  <a:pt x="955497" y="534256"/>
                </a:cubicBezTo>
                <a:cubicBezTo>
                  <a:pt x="1304818" y="626724"/>
                  <a:pt x="1909281" y="565079"/>
                  <a:pt x="2095928" y="55480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7D1E9-6B68-4934-ED43-2B4BE44D59B7}"/>
              </a:ext>
            </a:extLst>
          </p:cNvPr>
          <p:cNvSpPr txBox="1"/>
          <p:nvPr/>
        </p:nvSpPr>
        <p:spPr>
          <a:xfrm>
            <a:off x="9511654" y="7220303"/>
            <a:ext cx="13716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4500%</a:t>
            </a:r>
            <a:endParaRPr lang="en-US" altLang="zh-CN" sz="2400" b="1" u="sng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9A25DCE-E4ED-6C31-9F1A-3AB47448D7EE}"/>
              </a:ext>
            </a:extLst>
          </p:cNvPr>
          <p:cNvSpPr txBox="1"/>
          <p:nvPr/>
        </p:nvSpPr>
        <p:spPr>
          <a:xfrm>
            <a:off x="9622699" y="8669884"/>
            <a:ext cx="13716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238%</a:t>
            </a:r>
            <a:endParaRPr lang="en-US" altLang="zh-CN" sz="2400" b="1" u="sng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1770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UzNTFhZTBmNmI0ZTQ2NjVhODlmNzAzZWRkMzFh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96D19"/>
      </a:accent1>
      <a:accent2>
        <a:srgbClr val="FBAE46"/>
      </a:accent2>
      <a:accent3>
        <a:srgbClr val="FFC000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800080"/>
      </a:folHlink>
    </a:clrScheme>
    <a:fontScheme name="font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headEnd type="none" w="med" len="med"/>
          <a:tailEnd type="arrow" w="med" len="med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9590</TotalTime>
  <Words>1052</Words>
  <Application>Microsoft Office PowerPoint</Application>
  <PresentationFormat>自定义</PresentationFormat>
  <Paragraphs>121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微软雅黑</vt:lpstr>
      <vt:lpstr>Calibri</vt:lpstr>
      <vt:lpstr>字由点字倔强黑</vt:lpstr>
      <vt:lpstr>微软雅黑</vt:lpstr>
      <vt:lpstr>等线</vt:lpstr>
      <vt:lpstr>Times New Roman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深圳大学光影篇</dc:title>
  <dc:creator>林笑笑</dc:creator>
  <cp:lastModifiedBy>Wenjun Lee</cp:lastModifiedBy>
  <cp:revision>157</cp:revision>
  <dcterms:created xsi:type="dcterms:W3CDTF">2006-08-16T00:00:00Z</dcterms:created>
  <dcterms:modified xsi:type="dcterms:W3CDTF">2025-06-08T11:08:31Z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40939BE98ADF48FD9CC59B72602D8BBC_12</vt:lpwstr>
  </property>
  <property fmtid="{D5CDD505-2E9C-101B-9397-08002B2CF9AE}" pid="3" name="KSOProductBuildVer">
    <vt:lpwstr>2052-12.1.0.17827</vt:lpwstr>
  </property>
</Properties>
</file>